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7" r:id="rId2"/>
    <p:sldId id="258" r:id="rId3"/>
    <p:sldId id="293" r:id="rId4"/>
    <p:sldId id="259" r:id="rId5"/>
    <p:sldId id="271" r:id="rId6"/>
    <p:sldId id="287" r:id="rId7"/>
    <p:sldId id="296" r:id="rId8"/>
    <p:sldId id="273" r:id="rId9"/>
    <p:sldId id="274" r:id="rId10"/>
    <p:sldId id="275" r:id="rId11"/>
    <p:sldId id="298" r:id="rId12"/>
    <p:sldId id="276" r:id="rId13"/>
    <p:sldId id="280" r:id="rId14"/>
    <p:sldId id="281" r:id="rId15"/>
    <p:sldId id="282" r:id="rId16"/>
    <p:sldId id="284" r:id="rId17"/>
    <p:sldId id="285" r:id="rId18"/>
    <p:sldId id="299" r:id="rId19"/>
    <p:sldId id="266" r:id="rId20"/>
    <p:sldId id="267" r:id="rId21"/>
    <p:sldId id="269" r:id="rId22"/>
    <p:sldId id="268" r:id="rId23"/>
    <p:sldId id="270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422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201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7A9F54-86DD-44BD-AAC4-5E14D9532C1A}" type="datetimeFigureOut">
              <a:rPr lang="en-US" smtClean="0"/>
              <a:t>6/15/2014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77F5CE-0823-440F-B3F3-4D3A655F41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0860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004524-B286-4F14-84DA-7BAD970D1676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09347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AC334-4E1B-400B-A0B9-CECAD7906F8A}" type="datetimeFigureOut">
              <a:rPr lang="en-US" smtClean="0"/>
              <a:t>6/15/2014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B83F8-6D18-4C5B-B027-7A43D96E37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8909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AC334-4E1B-400B-A0B9-CECAD7906F8A}" type="datetimeFigureOut">
              <a:rPr lang="en-US" smtClean="0"/>
              <a:t>6/15/2014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B83F8-6D18-4C5B-B027-7A43D96E37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4292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AC334-4E1B-400B-A0B9-CECAD7906F8A}" type="datetimeFigureOut">
              <a:rPr lang="en-US" smtClean="0"/>
              <a:t>6/15/2014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B83F8-6D18-4C5B-B027-7A43D96E37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1011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AC334-4E1B-400B-A0B9-CECAD7906F8A}" type="datetimeFigureOut">
              <a:rPr lang="en-US" smtClean="0"/>
              <a:t>6/15/2014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B83F8-6D18-4C5B-B027-7A43D96E37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3057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AC334-4E1B-400B-A0B9-CECAD7906F8A}" type="datetimeFigureOut">
              <a:rPr lang="en-US" smtClean="0"/>
              <a:t>6/15/2014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B83F8-6D18-4C5B-B027-7A43D96E37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9087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AC334-4E1B-400B-A0B9-CECAD7906F8A}" type="datetimeFigureOut">
              <a:rPr lang="en-US" smtClean="0"/>
              <a:t>6/15/2014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B83F8-6D18-4C5B-B027-7A43D96E37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1627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AC334-4E1B-400B-A0B9-CECAD7906F8A}" type="datetimeFigureOut">
              <a:rPr lang="en-US" smtClean="0"/>
              <a:t>6/15/2014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B83F8-6D18-4C5B-B027-7A43D96E37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187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AC334-4E1B-400B-A0B9-CECAD7906F8A}" type="datetimeFigureOut">
              <a:rPr lang="en-US" smtClean="0"/>
              <a:t>6/15/2014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B83F8-6D18-4C5B-B027-7A43D96E37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2618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AC334-4E1B-400B-A0B9-CECAD7906F8A}" type="datetimeFigureOut">
              <a:rPr lang="en-US" smtClean="0"/>
              <a:t>6/15/2014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B83F8-6D18-4C5B-B027-7A43D96E37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4223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AC334-4E1B-400B-A0B9-CECAD7906F8A}" type="datetimeFigureOut">
              <a:rPr lang="en-US" smtClean="0"/>
              <a:t>6/15/2014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B83F8-6D18-4C5B-B027-7A43D96E37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9069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AC334-4E1B-400B-A0B9-CECAD7906F8A}" type="datetimeFigureOut">
              <a:rPr lang="en-US" smtClean="0"/>
              <a:t>6/15/2014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B83F8-6D18-4C5B-B027-7A43D96E37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7134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9AC334-4E1B-400B-A0B9-CECAD7906F8A}" type="datetimeFigureOut">
              <a:rPr lang="en-US" smtClean="0"/>
              <a:t>6/15/2014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6B83F8-6D18-4C5B-B027-7A43D96E37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116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00"/>
            </a:gs>
            <a:gs pos="45000">
              <a:srgbClr val="3B003B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nut 1"/>
          <p:cNvSpPr/>
          <p:nvPr/>
        </p:nvSpPr>
        <p:spPr>
          <a:xfrm>
            <a:off x="1612901" y="609600"/>
            <a:ext cx="5791200" cy="5791200"/>
          </a:xfrm>
          <a:prstGeom prst="donut">
            <a:avLst>
              <a:gd name="adj" fmla="val 18698"/>
            </a:avLst>
          </a:prstGeom>
          <a:ln w="127000" cmpd="dbl">
            <a:solidFill>
              <a:srgbClr val="00B0F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>
            <a:prstTxWarp prst="textCircle">
              <a:avLst/>
            </a:prstTxWarp>
          </a:bodyPr>
          <a:lstStyle/>
          <a:p>
            <a:pPr algn="ctr"/>
            <a:r>
              <a:rPr lang="en-US" sz="7200" b="1" dirty="0" smtClean="0">
                <a:latin typeface="Book Antiqua" pitchFamily="18" charset="0"/>
              </a:rPr>
              <a:t>Welcome to the world of Cambrian Multimedia presentation.</a:t>
            </a:r>
            <a:endParaRPr lang="en-US" sz="7200" b="1" dirty="0">
              <a:latin typeface="Book Antiqua" pitchFamily="18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2" t="3624" r="85665" b="5475"/>
          <a:stretch/>
        </p:blipFill>
        <p:spPr bwMode="auto">
          <a:xfrm>
            <a:off x="2728687" y="1719942"/>
            <a:ext cx="3559628" cy="3574677"/>
          </a:xfrm>
          <a:prstGeom prst="ellipse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112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32"/>
          <a:stretch/>
        </p:blipFill>
        <p:spPr>
          <a:xfrm>
            <a:off x="1" y="29029"/>
            <a:ext cx="9136742" cy="685800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3429000" y="1295400"/>
            <a:ext cx="2514600" cy="17526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3962400" y="2486026"/>
            <a:ext cx="1981200" cy="1247774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ular Callout 2"/>
          <p:cNvSpPr/>
          <p:nvPr/>
        </p:nvSpPr>
        <p:spPr>
          <a:xfrm>
            <a:off x="2665186" y="293233"/>
            <a:ext cx="4042228" cy="940481"/>
          </a:xfrm>
          <a:prstGeom prst="wedgeRoundRectCallout">
            <a:avLst>
              <a:gd name="adj1" fmla="val -54896"/>
              <a:gd name="adj2" fmla="val 97504"/>
              <a:gd name="adj3" fmla="val 16667"/>
            </a:avLst>
          </a:prstGeom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Andalus" pitchFamily="18" charset="-78"/>
                <a:cs typeface="Andalus" pitchFamily="18" charset="-78"/>
              </a:rPr>
              <a:t>Load shedding.</a:t>
            </a:r>
            <a:endParaRPr lang="en-US" sz="2800" b="1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4" name="Rounded Rectangular Callout 3"/>
          <p:cNvSpPr/>
          <p:nvPr/>
        </p:nvSpPr>
        <p:spPr>
          <a:xfrm>
            <a:off x="2891971" y="1961528"/>
            <a:ext cx="3352801" cy="1048996"/>
          </a:xfrm>
          <a:prstGeom prst="wedgeRoundRectCallout">
            <a:avLst>
              <a:gd name="adj1" fmla="val 64472"/>
              <a:gd name="adj2" fmla="val -27206"/>
              <a:gd name="adj3" fmla="val 16667"/>
            </a:avLst>
          </a:prstGeom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Andalus" pitchFamily="18" charset="-78"/>
                <a:cs typeface="Andalus" pitchFamily="18" charset="-78"/>
              </a:rPr>
              <a:t>What is load shedding?</a:t>
            </a:r>
            <a:endParaRPr lang="en-US" sz="2800" b="1" dirty="0">
              <a:latin typeface="Andalus" pitchFamily="18" charset="-78"/>
              <a:cs typeface="Andalus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444646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3" y="21374"/>
            <a:ext cx="9096149" cy="6822112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>
          <a:xfrm>
            <a:off x="3048000" y="228600"/>
            <a:ext cx="3810000" cy="1066800"/>
          </a:xfrm>
          <a:prstGeom prst="wedgeRoundRectCallout">
            <a:avLst>
              <a:gd name="adj1" fmla="val -55974"/>
              <a:gd name="adj2" fmla="val 104014"/>
              <a:gd name="adj3" fmla="val 16667"/>
            </a:avLst>
          </a:prstGeom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Andalus" pitchFamily="18" charset="-78"/>
                <a:cs typeface="Andalus" pitchFamily="18" charset="-78"/>
              </a:rPr>
              <a:t>Load is  discontinuation of supply of electricity.</a:t>
            </a:r>
            <a:endParaRPr lang="en-US" sz="2400" b="1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4" name="Rounded Rectangular Callout 3"/>
          <p:cNvSpPr/>
          <p:nvPr/>
        </p:nvSpPr>
        <p:spPr>
          <a:xfrm>
            <a:off x="3048000" y="2819400"/>
            <a:ext cx="3124200" cy="1093588"/>
          </a:xfrm>
          <a:prstGeom prst="wedgeRoundRectCallout">
            <a:avLst>
              <a:gd name="adj1" fmla="val 66984"/>
              <a:gd name="adj2" fmla="val -112182"/>
              <a:gd name="adj3" fmla="val 16667"/>
            </a:avLst>
          </a:prstGeom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Andalus" pitchFamily="18" charset="-78"/>
                <a:cs typeface="Andalus" pitchFamily="18" charset="-78"/>
              </a:rPr>
              <a:t>Do you mean it the break of electricity? </a:t>
            </a:r>
            <a:endParaRPr lang="en-US" sz="2400" b="1" dirty="0">
              <a:latin typeface="Andalus" pitchFamily="18" charset="-78"/>
              <a:cs typeface="Andalus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466682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3" y="21374"/>
            <a:ext cx="9096149" cy="6822112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>
          <a:xfrm>
            <a:off x="3048000" y="228600"/>
            <a:ext cx="4042228" cy="795338"/>
          </a:xfrm>
          <a:prstGeom prst="wedgeRoundRectCallout">
            <a:avLst>
              <a:gd name="adj1" fmla="val -52742"/>
              <a:gd name="adj2" fmla="val 138362"/>
              <a:gd name="adj3" fmla="val 16667"/>
            </a:avLst>
          </a:prstGeom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Andalus" pitchFamily="18" charset="-78"/>
                <a:cs typeface="Andalus" pitchFamily="18" charset="-78"/>
              </a:rPr>
              <a:t>Yes, you are right.</a:t>
            </a:r>
            <a:endParaRPr lang="en-US" sz="2400" b="1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4" name="Rounded Rectangular Callout 3"/>
          <p:cNvSpPr/>
          <p:nvPr/>
        </p:nvSpPr>
        <p:spPr>
          <a:xfrm>
            <a:off x="3048000" y="2743200"/>
            <a:ext cx="3124200" cy="914400"/>
          </a:xfrm>
          <a:prstGeom prst="wedgeRoundRectCallout">
            <a:avLst>
              <a:gd name="adj1" fmla="val 59087"/>
              <a:gd name="adj2" fmla="val -106012"/>
              <a:gd name="adj3" fmla="val 16667"/>
            </a:avLst>
          </a:prstGeom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Andalus" pitchFamily="18" charset="-78"/>
                <a:cs typeface="Andalus" pitchFamily="18" charset="-78"/>
              </a:rPr>
              <a:t>But what is the cause of load shedding?</a:t>
            </a:r>
            <a:endParaRPr lang="en-US" sz="2400" b="1" dirty="0">
              <a:latin typeface="Andalus" pitchFamily="18" charset="-78"/>
              <a:cs typeface="Andalus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923867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3" y="35888"/>
            <a:ext cx="9096149" cy="6822112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>
          <a:xfrm>
            <a:off x="3429000" y="522855"/>
            <a:ext cx="4043703" cy="857024"/>
          </a:xfrm>
          <a:prstGeom prst="wedgeRoundRectCallout">
            <a:avLst>
              <a:gd name="adj1" fmla="val -51821"/>
              <a:gd name="adj2" fmla="val 127629"/>
              <a:gd name="adj3" fmla="val 16667"/>
            </a:avLst>
          </a:prstGeom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Andalus" pitchFamily="18" charset="-78"/>
                <a:cs typeface="Andalus" pitchFamily="18" charset="-78"/>
              </a:rPr>
              <a:t>Yes, there are many causes of load shedding.</a:t>
            </a:r>
            <a:endParaRPr lang="en-US" sz="2800" b="1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4" name="Rounded Rectangular Callout 3"/>
          <p:cNvSpPr/>
          <p:nvPr/>
        </p:nvSpPr>
        <p:spPr>
          <a:xfrm>
            <a:off x="3416640" y="2307573"/>
            <a:ext cx="3276600" cy="1066800"/>
          </a:xfrm>
          <a:prstGeom prst="wedgeRoundRectCallout">
            <a:avLst>
              <a:gd name="adj1" fmla="val 67402"/>
              <a:gd name="adj2" fmla="val -37001"/>
              <a:gd name="adj3" fmla="val 16667"/>
            </a:avLst>
          </a:prstGeom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Andalus" pitchFamily="18" charset="-78"/>
                <a:cs typeface="Andalus" pitchFamily="18" charset="-78"/>
              </a:rPr>
              <a:t>Please tell me some.</a:t>
            </a:r>
            <a:endParaRPr lang="en-US" sz="2400" b="1" dirty="0">
              <a:latin typeface="Andalus" pitchFamily="18" charset="-78"/>
              <a:cs typeface="Andalus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794614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6" y="0"/>
            <a:ext cx="9117747" cy="6858000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>
          <a:xfrm>
            <a:off x="2362200" y="152400"/>
            <a:ext cx="6477000" cy="1145786"/>
          </a:xfrm>
          <a:prstGeom prst="wedgeRoundRectCallout">
            <a:avLst>
              <a:gd name="adj1" fmla="val -49715"/>
              <a:gd name="adj2" fmla="val 151377"/>
              <a:gd name="adj3" fmla="val 16667"/>
            </a:avLst>
          </a:prstGeom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400" b="1" dirty="0" smtClean="0">
                <a:latin typeface="Andalus" pitchFamily="18" charset="-78"/>
                <a:cs typeface="Andalus" pitchFamily="18" charset="-78"/>
              </a:rPr>
              <a:t>Mismanagement, corruption, illegal connection, system loss and wastage of electricity are main causes of load shedding.</a:t>
            </a:r>
            <a:endParaRPr lang="en-US" sz="2400" b="1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4" name="Rounded Rectangular Callout 3"/>
          <p:cNvSpPr/>
          <p:nvPr/>
        </p:nvSpPr>
        <p:spPr>
          <a:xfrm>
            <a:off x="2895600" y="4724400"/>
            <a:ext cx="3657600" cy="965879"/>
          </a:xfrm>
          <a:prstGeom prst="wedgeRoundRectCallout">
            <a:avLst>
              <a:gd name="adj1" fmla="val 57327"/>
              <a:gd name="adj2" fmla="val -216553"/>
              <a:gd name="adj3" fmla="val 16667"/>
            </a:avLst>
          </a:prstGeom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Andalus" pitchFamily="18" charset="-78"/>
                <a:cs typeface="Andalus" pitchFamily="18" charset="-78"/>
              </a:rPr>
              <a:t>Would you tell me the bad effect of load shedding?</a:t>
            </a:r>
            <a:endParaRPr lang="en-US" sz="2400" b="1" dirty="0">
              <a:latin typeface="Andalus" pitchFamily="18" charset="-78"/>
              <a:cs typeface="Andalus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31513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1" y="0"/>
            <a:ext cx="9133857" cy="6858000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>
          <a:xfrm>
            <a:off x="2819399" y="76200"/>
            <a:ext cx="6096001" cy="1447800"/>
          </a:xfrm>
          <a:prstGeom prst="wedgeRoundRectCallout">
            <a:avLst>
              <a:gd name="adj1" fmla="val -53026"/>
              <a:gd name="adj2" fmla="val 85434"/>
              <a:gd name="adj3" fmla="val 16667"/>
            </a:avLst>
          </a:prstGeom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b="1" dirty="0" smtClean="0">
                <a:latin typeface="Andalus" pitchFamily="18" charset="-78"/>
                <a:cs typeface="Andalus" pitchFamily="18" charset="-78"/>
              </a:rPr>
              <a:t>Production of mills and factories are stopped, things kept in the refrigerator and cold storage get rotten.</a:t>
            </a:r>
            <a:endParaRPr lang="en-US" sz="2800" b="1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4" name="Rounded Rectangular Callout 3"/>
          <p:cNvSpPr/>
          <p:nvPr/>
        </p:nvSpPr>
        <p:spPr>
          <a:xfrm>
            <a:off x="2882899" y="3555660"/>
            <a:ext cx="3581400" cy="1000806"/>
          </a:xfrm>
          <a:prstGeom prst="wedgeRoundRectCallout">
            <a:avLst>
              <a:gd name="adj1" fmla="val 52577"/>
              <a:gd name="adj2" fmla="val -92716"/>
              <a:gd name="adj3" fmla="val 16667"/>
            </a:avLst>
          </a:prstGeom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Andalus" pitchFamily="18" charset="-78"/>
                <a:cs typeface="Andalus" pitchFamily="18" charset="-78"/>
              </a:rPr>
              <a:t>Now what should we do?</a:t>
            </a:r>
            <a:endParaRPr lang="en-US" sz="2800" b="1" dirty="0">
              <a:latin typeface="Andalus" pitchFamily="18" charset="-78"/>
              <a:cs typeface="Andalus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286222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2000" contrast="-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41"/>
          <a:stretch/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>
          <a:xfrm>
            <a:off x="2655037" y="381000"/>
            <a:ext cx="4495800" cy="990600"/>
          </a:xfrm>
          <a:prstGeom prst="wedgeRoundRectCallout">
            <a:avLst>
              <a:gd name="adj1" fmla="val -54149"/>
              <a:gd name="adj2" fmla="val 109795"/>
              <a:gd name="adj3" fmla="val 16667"/>
            </a:avLst>
          </a:prstGeom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Andalus" pitchFamily="18" charset="-78"/>
                <a:cs typeface="Andalus" pitchFamily="18" charset="-78"/>
              </a:rPr>
              <a:t>We should increase the production of electricity.</a:t>
            </a:r>
            <a:endParaRPr lang="en-US" sz="2800" b="1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4" name="Rounded Rectangular Callout 3"/>
          <p:cNvSpPr/>
          <p:nvPr/>
        </p:nvSpPr>
        <p:spPr>
          <a:xfrm>
            <a:off x="2895600" y="2971800"/>
            <a:ext cx="2338275" cy="928914"/>
          </a:xfrm>
          <a:prstGeom prst="wedgeRoundRectCallout">
            <a:avLst>
              <a:gd name="adj1" fmla="val 126286"/>
              <a:gd name="adj2" fmla="val -84394"/>
              <a:gd name="adj3" fmla="val 16667"/>
            </a:avLst>
          </a:prstGeom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Andalus" pitchFamily="18" charset="-78"/>
                <a:cs typeface="Andalus" pitchFamily="18" charset="-78"/>
              </a:rPr>
              <a:t>Is it enough?</a:t>
            </a:r>
            <a:endParaRPr lang="en-US" sz="2800" b="1" dirty="0">
              <a:latin typeface="Andalus" pitchFamily="18" charset="-78"/>
              <a:cs typeface="Andalus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239547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6" y="0"/>
            <a:ext cx="9117747" cy="6858000"/>
          </a:xfrm>
          <a:prstGeom prst="rect">
            <a:avLst/>
          </a:prstGeom>
        </p:spPr>
      </p:pic>
      <p:sp>
        <p:nvSpPr>
          <p:cNvPr id="4" name="Rounded Rectangular Callout 3"/>
          <p:cNvSpPr/>
          <p:nvPr/>
        </p:nvSpPr>
        <p:spPr>
          <a:xfrm>
            <a:off x="2971800" y="304800"/>
            <a:ext cx="6019799" cy="1371600"/>
          </a:xfrm>
          <a:prstGeom prst="wedgeRoundRectCallout">
            <a:avLst>
              <a:gd name="adj1" fmla="val -58147"/>
              <a:gd name="adj2" fmla="val 110482"/>
              <a:gd name="adj3" fmla="val 16667"/>
            </a:avLst>
          </a:prstGeom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Andalus" pitchFamily="18" charset="-78"/>
                <a:cs typeface="Andalus" pitchFamily="18" charset="-78"/>
              </a:rPr>
              <a:t>We also should stop mismanagement, corruption, system loss, illegal connection of electricity.</a:t>
            </a:r>
            <a:endParaRPr lang="en-US" sz="2800" b="1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5" name="Rounded Rectangular Callout 4"/>
          <p:cNvSpPr/>
          <p:nvPr/>
        </p:nvSpPr>
        <p:spPr>
          <a:xfrm>
            <a:off x="2743200" y="4419600"/>
            <a:ext cx="4495800" cy="762000"/>
          </a:xfrm>
          <a:prstGeom prst="wedgeRoundRectCallout">
            <a:avLst>
              <a:gd name="adj1" fmla="val 39339"/>
              <a:gd name="adj2" fmla="val -226388"/>
              <a:gd name="adj3" fmla="val 16667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latin typeface="Andalus" pitchFamily="18" charset="-78"/>
                <a:cs typeface="Andalus" pitchFamily="18" charset="-78"/>
              </a:rPr>
              <a:t>I think you are correct.</a:t>
            </a:r>
            <a:endParaRPr lang="en-US" sz="3200" b="1" dirty="0">
              <a:latin typeface="Andalus" pitchFamily="18" charset="-78"/>
              <a:cs typeface="Andalus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775801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ounded Rectangular Callout 2"/>
          <p:cNvSpPr/>
          <p:nvPr/>
        </p:nvSpPr>
        <p:spPr>
          <a:xfrm>
            <a:off x="3276600" y="760186"/>
            <a:ext cx="3200400" cy="838200"/>
          </a:xfrm>
          <a:prstGeom prst="wedgeRoundRectCallout">
            <a:avLst>
              <a:gd name="adj1" fmla="val -65504"/>
              <a:gd name="adj2" fmla="val 117912"/>
              <a:gd name="adj3" fmla="val 16667"/>
            </a:avLst>
          </a:prstGeom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latin typeface="Andalus" pitchFamily="18" charset="-78"/>
                <a:cs typeface="Andalus" pitchFamily="18" charset="-78"/>
              </a:rPr>
              <a:t>Thank you.</a:t>
            </a:r>
            <a:endParaRPr lang="en-US" sz="3600" b="1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4" name="Rounded Rectangular Callout 3"/>
          <p:cNvSpPr/>
          <p:nvPr/>
        </p:nvSpPr>
        <p:spPr>
          <a:xfrm>
            <a:off x="2819400" y="3009900"/>
            <a:ext cx="2438400" cy="838200"/>
          </a:xfrm>
          <a:prstGeom prst="wedgeRoundRectCallout">
            <a:avLst>
              <a:gd name="adj1" fmla="val 79168"/>
              <a:gd name="adj2" fmla="val -91613"/>
              <a:gd name="adj3" fmla="val 16667"/>
            </a:avLst>
          </a:prstGeom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latin typeface="Andalus" pitchFamily="18" charset="-78"/>
                <a:cs typeface="Andalus" pitchFamily="18" charset="-78"/>
              </a:rPr>
              <a:t>Welcome.</a:t>
            </a:r>
            <a:endParaRPr lang="en-US" sz="3600" b="1" dirty="0">
              <a:latin typeface="Andalus" pitchFamily="18" charset="-78"/>
              <a:cs typeface="Andalus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60148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lowchart: Manual Operation 7"/>
          <p:cNvSpPr/>
          <p:nvPr/>
        </p:nvSpPr>
        <p:spPr>
          <a:xfrm>
            <a:off x="613230" y="1676400"/>
            <a:ext cx="8077199" cy="1208833"/>
          </a:xfrm>
          <a:prstGeom prst="flowChartManualOperation">
            <a:avLst/>
          </a:prstGeom>
          <a:ln w="127000" cap="sq" cmpd="dbl">
            <a:miter lim="800000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latin typeface="Andalus" pitchFamily="18" charset="-78"/>
                <a:cs typeface="Andalus" pitchFamily="18" charset="-78"/>
              </a:rPr>
              <a:t>Pair Work</a:t>
            </a:r>
            <a:endParaRPr lang="en-US" sz="4000" b="1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9" name="Trapezoid 8"/>
          <p:cNvSpPr/>
          <p:nvPr/>
        </p:nvSpPr>
        <p:spPr>
          <a:xfrm>
            <a:off x="326570" y="2971800"/>
            <a:ext cx="8665029" cy="2514600"/>
          </a:xfrm>
          <a:prstGeom prst="trapezoid">
            <a:avLst>
              <a:gd name="adj" fmla="val 76948"/>
            </a:avLst>
          </a:prstGeom>
          <a:ln w="127000" cap="sq" cmpd="dbl">
            <a:solidFill>
              <a:schemeClr val="tx1"/>
            </a:solidFill>
            <a:miter lim="800000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latin typeface="Andalus" pitchFamily="18" charset="-78"/>
                <a:cs typeface="Andalus" pitchFamily="18" charset="-78"/>
              </a:rPr>
              <a:t>Every single pair is told </a:t>
            </a:r>
          </a:p>
          <a:p>
            <a:pPr algn="ctr"/>
            <a:r>
              <a:rPr lang="en-US" sz="4000" b="1" dirty="0" smtClean="0">
                <a:latin typeface="Andalus" pitchFamily="18" charset="-78"/>
                <a:cs typeface="Andalus" pitchFamily="18" charset="-78"/>
              </a:rPr>
              <a:t>to write a dialogue on,</a:t>
            </a:r>
          </a:p>
          <a:p>
            <a:pPr algn="ctr"/>
            <a:r>
              <a:rPr lang="en-US" sz="6000" b="1" dirty="0" smtClean="0">
                <a:solidFill>
                  <a:schemeClr val="accent6">
                    <a:lumMod val="50000"/>
                  </a:schemeClr>
                </a:solidFill>
                <a:latin typeface="Andalus" pitchFamily="18" charset="-78"/>
                <a:cs typeface="Andalus" pitchFamily="18" charset="-78"/>
              </a:rPr>
              <a:t>“ </a:t>
            </a:r>
            <a:r>
              <a:rPr lang="en-US" sz="4800" b="1" dirty="0" smtClean="0">
                <a:solidFill>
                  <a:schemeClr val="accent6">
                    <a:lumMod val="50000"/>
                  </a:schemeClr>
                </a:solidFill>
                <a:latin typeface="Andalus" pitchFamily="18" charset="-78"/>
                <a:cs typeface="Andalus" pitchFamily="18" charset="-78"/>
              </a:rPr>
              <a:t>Load shedding.”</a:t>
            </a:r>
            <a:endParaRPr lang="en-US" sz="4800" b="1" dirty="0">
              <a:solidFill>
                <a:schemeClr val="accent6">
                  <a:lumMod val="50000"/>
                </a:schemeClr>
              </a:solidFill>
              <a:latin typeface="Andalus" pitchFamily="18" charset="-78"/>
              <a:cs typeface="Andalus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736636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66800" y="4495800"/>
            <a:ext cx="4114800" cy="2009061"/>
          </a:xfrm>
          <a:prstGeom prst="roundRect">
            <a:avLst/>
          </a:prstGeom>
          <a:ln w="127000" cmpd="dbl"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Book Antiqua" pitchFamily="18" charset="0"/>
              </a:rPr>
              <a:t>Senior Lecturer</a:t>
            </a:r>
          </a:p>
          <a:p>
            <a:r>
              <a:rPr lang="en-US" sz="2800" b="1" dirty="0" smtClean="0">
                <a:latin typeface="Book Antiqua" pitchFamily="18" charset="0"/>
              </a:rPr>
              <a:t>Department of English</a:t>
            </a:r>
          </a:p>
          <a:p>
            <a:r>
              <a:rPr lang="en-US" sz="2800" b="1" dirty="0" smtClean="0">
                <a:latin typeface="Book Antiqua" pitchFamily="18" charset="0"/>
              </a:rPr>
              <a:t>Cambrian School &amp; College</a:t>
            </a:r>
            <a:r>
              <a:rPr lang="bn-BD" sz="2800" b="1" dirty="0" smtClean="0">
                <a:latin typeface="Book Antiqua" pitchFamily="18" charset="0"/>
              </a:rPr>
              <a:t>,</a:t>
            </a:r>
            <a:r>
              <a:rPr lang="en-US" sz="2800" b="1" dirty="0" smtClean="0">
                <a:latin typeface="Book Antiqua" pitchFamily="18" charset="0"/>
              </a:rPr>
              <a:t>Dhaka, </a:t>
            </a:r>
            <a:endParaRPr lang="en-US" sz="2800" b="1" dirty="0">
              <a:latin typeface="Book Antiqua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5341257" y="4495800"/>
            <a:ext cx="2812144" cy="2009061"/>
          </a:xfrm>
          <a:prstGeom prst="roundRect">
            <a:avLst/>
          </a:prstGeom>
          <a:ln w="127000" cmpd="dbl"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Book Antiqua" pitchFamily="18" charset="0"/>
              </a:rPr>
              <a:t>Class-Nine </a:t>
            </a:r>
          </a:p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Book Antiqua" pitchFamily="18" charset="0"/>
              </a:rPr>
              <a:t>English </a:t>
            </a:r>
          </a:p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Book Antiqua" pitchFamily="18" charset="0"/>
              </a:rPr>
              <a:t>1</a:t>
            </a:r>
            <a:r>
              <a:rPr lang="en-US" sz="2800" b="1" baseline="30000" dirty="0" smtClean="0">
                <a:solidFill>
                  <a:schemeClr val="bg1"/>
                </a:solidFill>
                <a:latin typeface="Book Antiqua" pitchFamily="18" charset="0"/>
              </a:rPr>
              <a:t>st</a:t>
            </a:r>
            <a:r>
              <a:rPr lang="en-US" sz="2800" b="1" dirty="0" smtClean="0">
                <a:solidFill>
                  <a:schemeClr val="bg1"/>
                </a:solidFill>
                <a:latin typeface="Book Antiqua" pitchFamily="18" charset="0"/>
              </a:rPr>
              <a:t> Paper</a:t>
            </a:r>
            <a:endParaRPr lang="en-US" sz="2800" b="1" dirty="0">
              <a:solidFill>
                <a:schemeClr val="bg1"/>
              </a:solidFill>
              <a:latin typeface="Book Antiqua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066800" y="1943100"/>
            <a:ext cx="7086601" cy="2209800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err="1" smtClean="0">
                <a:latin typeface="Andalus" pitchFamily="18" charset="-78"/>
                <a:cs typeface="Andalus" pitchFamily="18" charset="-78"/>
              </a:rPr>
              <a:t>Md</a:t>
            </a:r>
            <a:r>
              <a:rPr lang="en-US" sz="4800" b="1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en-US" sz="4800" b="1" dirty="0" err="1" smtClean="0">
                <a:latin typeface="Andalus" pitchFamily="18" charset="-78"/>
                <a:cs typeface="Andalus" pitchFamily="18" charset="-78"/>
              </a:rPr>
              <a:t>Hasan</a:t>
            </a:r>
            <a:r>
              <a:rPr lang="en-US" sz="4800" b="1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en-US" sz="4800" b="1" dirty="0" err="1" smtClean="0">
                <a:latin typeface="Andalus" pitchFamily="18" charset="-78"/>
                <a:cs typeface="Andalus" pitchFamily="18" charset="-78"/>
              </a:rPr>
              <a:t>Hafizur</a:t>
            </a:r>
            <a:r>
              <a:rPr lang="en-US" sz="4800" b="1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en-US" sz="4800" b="1" dirty="0" err="1" smtClean="0">
                <a:latin typeface="Andalus" pitchFamily="18" charset="-78"/>
                <a:cs typeface="Andalus" pitchFamily="18" charset="-78"/>
              </a:rPr>
              <a:t>Rahman</a:t>
            </a:r>
            <a:endParaRPr lang="en-US" sz="4800" b="1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5" name="Oval 4"/>
          <p:cNvSpPr/>
          <p:nvPr/>
        </p:nvSpPr>
        <p:spPr>
          <a:xfrm>
            <a:off x="1790700" y="304800"/>
            <a:ext cx="5638800" cy="163830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latin typeface="Andalus" pitchFamily="18" charset="-78"/>
                <a:cs typeface="Andalus" pitchFamily="18" charset="-78"/>
              </a:rPr>
              <a:t>Introduction</a:t>
            </a:r>
            <a:endParaRPr lang="en-US" sz="5400" b="1" dirty="0">
              <a:latin typeface="Andalus" pitchFamily="18" charset="-78"/>
              <a:cs typeface="Andalus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790912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0" y="265482"/>
            <a:ext cx="4114800" cy="995422"/>
          </a:xfrm>
          <a:prstGeom prst="wedgeEllipseCallout">
            <a:avLst>
              <a:gd name="adj1" fmla="val -23326"/>
              <a:gd name="adj2" fmla="val 149337"/>
            </a:avLst>
          </a:prstGeom>
          <a:ln w="152400" cap="sq" cmpd="dbl">
            <a:miter lim="800000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latin typeface="Book Antiqua" pitchFamily="18" charset="0"/>
              </a:rPr>
              <a:t>Evaluation</a:t>
            </a:r>
            <a:endParaRPr lang="en-US" sz="4000" b="1" dirty="0">
              <a:latin typeface="Book Antiqua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8600" y="2514600"/>
            <a:ext cx="8610600" cy="3532227"/>
          </a:xfrm>
          <a:prstGeom prst="bevel">
            <a:avLst>
              <a:gd name="adj" fmla="val 12344"/>
            </a:avLst>
          </a:prstGeom>
          <a:ln w="3175" cap="sq" cmpd="dbl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endParaRPr lang="en-US" sz="2400" b="1" dirty="0" smtClean="0">
              <a:latin typeface="Book Antiqua" pitchFamily="18" charset="0"/>
            </a:endParaRPr>
          </a:p>
          <a:p>
            <a:pPr algn="just"/>
            <a:r>
              <a:rPr lang="en-US" sz="2400" b="1" dirty="0" smtClean="0">
                <a:latin typeface="Book Antiqua" pitchFamily="18" charset="0"/>
              </a:rPr>
              <a:t>Answer the following questions-</a:t>
            </a:r>
          </a:p>
          <a:p>
            <a:pPr algn="just"/>
            <a:r>
              <a:rPr lang="en-US" sz="2400" b="1" dirty="0" smtClean="0">
                <a:latin typeface="Book Antiqua" pitchFamily="18" charset="0"/>
              </a:rPr>
              <a:t>What is load shedding?</a:t>
            </a:r>
          </a:p>
          <a:p>
            <a:pPr algn="just"/>
            <a:r>
              <a:rPr lang="en-US" sz="2400" b="1" dirty="0" smtClean="0">
                <a:latin typeface="Book Antiqua" pitchFamily="18" charset="0"/>
              </a:rPr>
              <a:t>Why is it caused?</a:t>
            </a:r>
          </a:p>
          <a:p>
            <a:pPr algn="just"/>
            <a:r>
              <a:rPr lang="en-US" sz="2400" b="1" dirty="0" smtClean="0">
                <a:latin typeface="Book Antiqua" pitchFamily="18" charset="0"/>
              </a:rPr>
              <a:t>What is the bad effect of load shedding?</a:t>
            </a:r>
          </a:p>
          <a:p>
            <a:pPr algn="just"/>
            <a:r>
              <a:rPr lang="en-US" sz="2400" b="1" dirty="0" smtClean="0">
                <a:latin typeface="Book Antiqua" pitchFamily="18" charset="0"/>
              </a:rPr>
              <a:t>What should we do to stop load shedding?</a:t>
            </a:r>
          </a:p>
          <a:p>
            <a:pPr algn="just"/>
            <a:endParaRPr lang="en-US" sz="2400" b="1" dirty="0"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8336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333500" y="3124200"/>
            <a:ext cx="6781800" cy="32004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b="1" dirty="0" smtClean="0">
              <a:solidFill>
                <a:schemeClr val="tx1"/>
              </a:solidFill>
              <a:latin typeface="Book Antiqua" pitchFamily="18" charset="0"/>
            </a:endParaRPr>
          </a:p>
          <a:p>
            <a:pPr algn="ctr"/>
            <a:r>
              <a:rPr lang="en-US" sz="4400" b="1" dirty="0" smtClean="0">
                <a:solidFill>
                  <a:schemeClr val="tx1"/>
                </a:solidFill>
                <a:latin typeface="Book Antiqua" pitchFamily="18" charset="0"/>
              </a:rPr>
              <a:t>Make a dialogue with your friend about  </a:t>
            </a:r>
          </a:p>
          <a:p>
            <a:pPr algn="ctr"/>
            <a:r>
              <a:rPr lang="en-US" sz="4400" b="1" dirty="0" smtClean="0">
                <a:solidFill>
                  <a:schemeClr val="tx1"/>
                </a:solidFill>
                <a:latin typeface="Book Antiqua" pitchFamily="18" charset="0"/>
              </a:rPr>
              <a:t>“</a:t>
            </a:r>
            <a:r>
              <a:rPr lang="en-US" sz="3600" b="1" dirty="0" smtClean="0">
                <a:solidFill>
                  <a:schemeClr val="tx1"/>
                </a:solidFill>
                <a:latin typeface="Book Antiqua" pitchFamily="18" charset="0"/>
              </a:rPr>
              <a:t>Load shedding”</a:t>
            </a:r>
            <a:endParaRPr lang="en-US" sz="3600" b="1" dirty="0">
              <a:solidFill>
                <a:schemeClr val="tx1"/>
              </a:solidFill>
              <a:latin typeface="Book Antiqua" pitchFamily="18" charset="0"/>
            </a:endParaRPr>
          </a:p>
          <a:p>
            <a:pPr algn="ctr"/>
            <a:endParaRPr lang="en-US" sz="4400" b="1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2" name="Trapezoid 1"/>
          <p:cNvSpPr/>
          <p:nvPr/>
        </p:nvSpPr>
        <p:spPr>
          <a:xfrm>
            <a:off x="762000" y="970128"/>
            <a:ext cx="7924800" cy="2286000"/>
          </a:xfrm>
          <a:prstGeom prst="trapezoid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Book Antiqua" pitchFamily="18" charset="0"/>
              </a:rPr>
              <a:t>Homework</a:t>
            </a:r>
            <a:endParaRPr lang="en-US" sz="3600" b="1" dirty="0">
              <a:solidFill>
                <a:schemeClr val="tx1"/>
              </a:solidFill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9537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828800" y="3407391"/>
            <a:ext cx="5791200" cy="2819400"/>
          </a:xfrm>
          <a:prstGeom prst="roundRect">
            <a:avLst/>
          </a:prstGeom>
          <a:ln w="127000" cap="sq" cmpd="dbl">
            <a:miter lim="800000"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latin typeface="Book Antiqua" pitchFamily="18" charset="0"/>
              </a:rPr>
              <a:t>“Try to save electricity”</a:t>
            </a:r>
            <a:endParaRPr lang="en-US" sz="4400" dirty="0">
              <a:latin typeface="Book Antiqua" pitchFamily="18" charset="0"/>
            </a:endParaRPr>
          </a:p>
        </p:txBody>
      </p:sp>
      <p:sp>
        <p:nvSpPr>
          <p:cNvPr id="3" name="Cloud 2"/>
          <p:cNvSpPr/>
          <p:nvPr/>
        </p:nvSpPr>
        <p:spPr>
          <a:xfrm>
            <a:off x="1143000" y="533400"/>
            <a:ext cx="6934200" cy="2895600"/>
          </a:xfrm>
          <a:prstGeom prst="cloud">
            <a:avLst/>
          </a:prstGeom>
          <a:ln w="127000" cap="sq" cmpd="dbl">
            <a:miter lim="800000"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smtClean="0">
                <a:latin typeface="Book Antiqua" pitchFamily="18" charset="0"/>
              </a:rPr>
              <a:t>Advice</a:t>
            </a:r>
            <a:endParaRPr lang="en-US" sz="5400" dirty="0"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310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Quad Arrow Callout 1"/>
          <p:cNvSpPr/>
          <p:nvPr/>
        </p:nvSpPr>
        <p:spPr>
          <a:xfrm>
            <a:off x="1143000" y="457200"/>
            <a:ext cx="6781799" cy="5943600"/>
          </a:xfrm>
          <a:prstGeom prst="quadArrowCallout">
            <a:avLst>
              <a:gd name="adj1" fmla="val 37030"/>
              <a:gd name="adj2" fmla="val 18515"/>
              <a:gd name="adj3" fmla="val 18515"/>
              <a:gd name="adj4" fmla="val 48123"/>
            </a:avLst>
          </a:prstGeom>
          <a:ln w="127000" cap="sq" cmpd="dbl">
            <a:miter lim="800000"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latin typeface="Book Antiqua" pitchFamily="18" charset="0"/>
              </a:rPr>
              <a:t>Bye </a:t>
            </a:r>
            <a:r>
              <a:rPr lang="en-US" sz="6000" dirty="0" err="1" smtClean="0">
                <a:latin typeface="Book Antiqua" pitchFamily="18" charset="0"/>
              </a:rPr>
              <a:t>bye</a:t>
            </a:r>
            <a:endParaRPr lang="en-US" sz="6000" dirty="0" smtClean="0">
              <a:latin typeface="Book Antiqua" pitchFamily="18" charset="0"/>
            </a:endParaRPr>
          </a:p>
          <a:p>
            <a:pPr algn="ctr"/>
            <a:r>
              <a:rPr lang="en-US" sz="5400" dirty="0" smtClean="0">
                <a:latin typeface="Book Antiqua" pitchFamily="18" charset="0"/>
              </a:rPr>
              <a:t>Good bye</a:t>
            </a:r>
            <a:endParaRPr lang="en-US" sz="5400" dirty="0"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6000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3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143000" y="1066800"/>
            <a:ext cx="6858000" cy="20574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latin typeface="Andalus" pitchFamily="18" charset="-78"/>
                <a:cs typeface="Andalus" pitchFamily="18" charset="-78"/>
              </a:rPr>
              <a:t>Do you have any idea about a dialogue?</a:t>
            </a:r>
            <a:endParaRPr lang="en-US" sz="4800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5" name="Oval 4"/>
          <p:cNvSpPr/>
          <p:nvPr/>
        </p:nvSpPr>
        <p:spPr>
          <a:xfrm>
            <a:off x="1600200" y="3505200"/>
            <a:ext cx="6400800" cy="1676400"/>
          </a:xfrm>
          <a:prstGeom prst="ellipse">
            <a:avLst/>
          </a:prstGeom>
          <a:ln w="127000" cmpd="dbl"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latin typeface="Andalus" pitchFamily="18" charset="-78"/>
                <a:cs typeface="Andalus" pitchFamily="18" charset="-78"/>
              </a:rPr>
              <a:t>Let us see</a:t>
            </a:r>
            <a:endParaRPr lang="en-US" sz="5400" b="1" dirty="0">
              <a:latin typeface="Andalus" pitchFamily="18" charset="-78"/>
              <a:cs typeface="Andalus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773044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tint val="50000"/>
                <a:satMod val="300000"/>
                <a:lumMod val="26000"/>
              </a:schemeClr>
            </a:gs>
            <a:gs pos="48000">
              <a:schemeClr val="accent6">
                <a:tint val="37000"/>
                <a:satMod val="300000"/>
              </a:schemeClr>
            </a:gs>
            <a:gs pos="100000">
              <a:srgbClr val="0070C0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665470"/>
            <a:ext cx="8001000" cy="2466915"/>
          </a:xfrm>
          <a:prstGeom prst="ellipse">
            <a:avLst/>
          </a:prstGeom>
          <a:ln w="127000" cmpd="dbl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latin typeface="Book Antiqua" pitchFamily="18" charset="0"/>
              </a:rPr>
              <a:t>Our Today’s Lesson is-</a:t>
            </a:r>
            <a:endParaRPr lang="en-US" sz="5400" b="1" dirty="0">
              <a:latin typeface="Book Antiqua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7200" y="3361849"/>
            <a:ext cx="8001000" cy="1933992"/>
          </a:xfrm>
          <a:prstGeom prst="ribbon">
            <a:avLst>
              <a:gd name="adj1" fmla="val 19546"/>
              <a:gd name="adj2" fmla="val 74426"/>
            </a:avLst>
          </a:prstGeom>
          <a:ln w="127000" cap="sq" cmpd="dbl">
            <a:solidFill>
              <a:schemeClr val="accent6">
                <a:lumMod val="60000"/>
                <a:lumOff val="40000"/>
              </a:schemeClr>
            </a:solidFill>
            <a:miter lim="800000"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latin typeface="Book Antiqua" pitchFamily="18" charset="0"/>
              </a:rPr>
              <a:t>A dialogue on</a:t>
            </a:r>
          </a:p>
          <a:p>
            <a:pPr algn="ctr"/>
            <a:r>
              <a:rPr lang="en-US" sz="4800" b="1" dirty="0" smtClean="0">
                <a:latin typeface="Book Antiqua" pitchFamily="18" charset="0"/>
              </a:rPr>
              <a:t>“Load Shedding”</a:t>
            </a:r>
            <a:endParaRPr lang="en-US" sz="4400" b="1" dirty="0" smtClean="0"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5264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tint val="50000"/>
                <a:satMod val="300000"/>
                <a:lumMod val="26000"/>
              </a:schemeClr>
            </a:gs>
            <a:gs pos="48000">
              <a:schemeClr val="accent6">
                <a:tint val="37000"/>
                <a:satMod val="300000"/>
              </a:schemeClr>
            </a:gs>
            <a:gs pos="100000">
              <a:srgbClr val="0070C0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1219200" y="457200"/>
            <a:ext cx="7239000" cy="1676400"/>
          </a:xfrm>
          <a:prstGeom prst="ellipse">
            <a:avLst/>
          </a:prstGeom>
          <a:ln w="127000" cmpd="dbl"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latin typeface="Andalus" pitchFamily="18" charset="-78"/>
                <a:cs typeface="Andalus" pitchFamily="18" charset="-78"/>
              </a:rPr>
              <a:t>Learning outcomes</a:t>
            </a:r>
            <a:endParaRPr lang="en-US" sz="3600" b="1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1219200" y="2133600"/>
            <a:ext cx="7239000" cy="4114800"/>
          </a:xfrm>
          <a:prstGeom prst="roundRect">
            <a:avLst/>
          </a:prstGeom>
          <a:ln w="127000" cmpd="dbl"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600" b="1" dirty="0" smtClean="0">
                <a:latin typeface="Andalus" pitchFamily="18" charset="-78"/>
                <a:cs typeface="Andalus" pitchFamily="18" charset="-78"/>
              </a:rPr>
              <a:t>After we have studied this lesson we will be able to-</a:t>
            </a:r>
          </a:p>
          <a:p>
            <a:pPr marL="571500" indent="-571500" algn="just">
              <a:buFont typeface="Wingdings" pitchFamily="2" charset="2"/>
              <a:buChar char="Ø"/>
            </a:pPr>
            <a:r>
              <a:rPr lang="en-US" sz="3600" b="1" dirty="0">
                <a:latin typeface="Andalus" pitchFamily="18" charset="-78"/>
                <a:cs typeface="Andalus" pitchFamily="18" charset="-78"/>
              </a:rPr>
              <a:t>t</a:t>
            </a:r>
            <a:r>
              <a:rPr lang="en-US" sz="3600" b="1" dirty="0" smtClean="0">
                <a:latin typeface="Andalus" pitchFamily="18" charset="-78"/>
                <a:cs typeface="Andalus" pitchFamily="18" charset="-78"/>
              </a:rPr>
              <a:t>ell the cause of load shedding</a:t>
            </a:r>
          </a:p>
          <a:p>
            <a:pPr marL="571500" indent="-571500" algn="just">
              <a:buFont typeface="Wingdings" pitchFamily="2" charset="2"/>
              <a:buChar char="Ø"/>
            </a:pPr>
            <a:r>
              <a:rPr lang="en-US" sz="3600" b="1" dirty="0">
                <a:latin typeface="Andalus" pitchFamily="18" charset="-78"/>
                <a:cs typeface="Andalus" pitchFamily="18" charset="-78"/>
              </a:rPr>
              <a:t>t</a:t>
            </a:r>
            <a:r>
              <a:rPr lang="en-US" sz="3600" b="1" dirty="0" smtClean="0">
                <a:latin typeface="Andalus" pitchFamily="18" charset="-78"/>
                <a:cs typeface="Andalus" pitchFamily="18" charset="-78"/>
              </a:rPr>
              <a:t>he effect of load shedding</a:t>
            </a:r>
          </a:p>
          <a:p>
            <a:pPr marL="571500" indent="-571500" algn="just">
              <a:buFont typeface="Wingdings" pitchFamily="2" charset="2"/>
              <a:buChar char="Ø"/>
            </a:pPr>
            <a:r>
              <a:rPr lang="en-US" sz="3600" b="1" dirty="0">
                <a:latin typeface="Andalus" pitchFamily="18" charset="-78"/>
                <a:cs typeface="Andalus" pitchFamily="18" charset="-78"/>
              </a:rPr>
              <a:t>a</a:t>
            </a:r>
            <a:r>
              <a:rPr lang="en-US" sz="3600" b="1" dirty="0" smtClean="0">
                <a:latin typeface="Andalus" pitchFamily="18" charset="-78"/>
                <a:cs typeface="Andalus" pitchFamily="18" charset="-78"/>
              </a:rPr>
              <a:t>sk and answer questions</a:t>
            </a:r>
          </a:p>
          <a:p>
            <a:pPr marL="571500" indent="-571500" algn="just">
              <a:buFont typeface="Wingdings" pitchFamily="2" charset="2"/>
              <a:buChar char="Ø"/>
            </a:pPr>
            <a:r>
              <a:rPr lang="en-US" sz="3600" b="1" dirty="0">
                <a:latin typeface="Andalus" pitchFamily="18" charset="-78"/>
                <a:cs typeface="Andalus" pitchFamily="18" charset="-78"/>
              </a:rPr>
              <a:t>w</a:t>
            </a:r>
            <a:r>
              <a:rPr lang="en-US" sz="3600" b="1" dirty="0" smtClean="0">
                <a:latin typeface="Andalus" pitchFamily="18" charset="-78"/>
                <a:cs typeface="Andalus" pitchFamily="18" charset="-78"/>
              </a:rPr>
              <a:t>rite a dialogue.</a:t>
            </a:r>
            <a:endParaRPr lang="en-US" sz="3600" b="1" dirty="0">
              <a:latin typeface="Andalus" pitchFamily="18" charset="-78"/>
              <a:cs typeface="Andalus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488562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tint val="50000"/>
                <a:satMod val="300000"/>
                <a:lumMod val="26000"/>
              </a:schemeClr>
            </a:gs>
            <a:gs pos="48000">
              <a:schemeClr val="accent6">
                <a:tint val="37000"/>
                <a:satMod val="300000"/>
              </a:schemeClr>
            </a:gs>
            <a:gs pos="100000">
              <a:srgbClr val="0070C0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184" y="0"/>
            <a:ext cx="9187184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731" y="0"/>
            <a:ext cx="91727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240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25" t="17352"/>
          <a:stretch/>
        </p:blipFill>
        <p:spPr>
          <a:xfrm>
            <a:off x="76200" y="0"/>
            <a:ext cx="9067800" cy="6857717"/>
          </a:xfrm>
          <a:prstGeom prst="rect">
            <a:avLst/>
          </a:prstGeom>
        </p:spPr>
      </p:pic>
      <p:sp>
        <p:nvSpPr>
          <p:cNvPr id="8" name="Rounded Rectangular Callout 7"/>
          <p:cNvSpPr/>
          <p:nvPr/>
        </p:nvSpPr>
        <p:spPr>
          <a:xfrm>
            <a:off x="2672783" y="370284"/>
            <a:ext cx="3874633" cy="1045369"/>
          </a:xfrm>
          <a:prstGeom prst="wedgeRoundRectCallout">
            <a:avLst>
              <a:gd name="adj1" fmla="val -59791"/>
              <a:gd name="adj2" fmla="val 84714"/>
              <a:gd name="adj3" fmla="val 16667"/>
            </a:avLst>
          </a:prstGeom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Andalus" pitchFamily="18" charset="-78"/>
                <a:cs typeface="Andalus" pitchFamily="18" charset="-78"/>
              </a:rPr>
              <a:t>Hi friend, How are you?</a:t>
            </a:r>
            <a:endParaRPr lang="en-US" sz="2400" b="1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9" name="Rounded Rectangular Callout 8"/>
          <p:cNvSpPr/>
          <p:nvPr/>
        </p:nvSpPr>
        <p:spPr>
          <a:xfrm>
            <a:off x="2895601" y="2688290"/>
            <a:ext cx="3352800" cy="740568"/>
          </a:xfrm>
          <a:prstGeom prst="wedgeRoundRectCallout">
            <a:avLst>
              <a:gd name="adj1" fmla="val 82499"/>
              <a:gd name="adj2" fmla="val -72603"/>
              <a:gd name="adj3" fmla="val 16667"/>
            </a:avLst>
          </a:prstGeom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Andalus" pitchFamily="18" charset="-78"/>
                <a:cs typeface="Andalus" pitchFamily="18" charset="-78"/>
              </a:rPr>
              <a:t>I am fine and you?</a:t>
            </a:r>
            <a:endParaRPr lang="en-US" sz="2800" b="1" dirty="0">
              <a:latin typeface="Andalus" pitchFamily="18" charset="-78"/>
              <a:cs typeface="Andalus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930521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9000" contrast="-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99"/>
          <a:stretch/>
        </p:blipFill>
        <p:spPr>
          <a:xfrm>
            <a:off x="188687" y="-87086"/>
            <a:ext cx="8726713" cy="671648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Rounded Rectangular Callout 2"/>
          <p:cNvSpPr/>
          <p:nvPr/>
        </p:nvSpPr>
        <p:spPr>
          <a:xfrm>
            <a:off x="3048001" y="152400"/>
            <a:ext cx="4042228" cy="1100138"/>
          </a:xfrm>
          <a:prstGeom prst="wedgeRoundRectCallout">
            <a:avLst>
              <a:gd name="adj1" fmla="val -54537"/>
              <a:gd name="adj2" fmla="val 63012"/>
              <a:gd name="adj3" fmla="val 16667"/>
            </a:avLst>
          </a:prstGeom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Andalus" pitchFamily="18" charset="-78"/>
                <a:cs typeface="Andalus" pitchFamily="18" charset="-78"/>
              </a:rPr>
              <a:t>I am so </a:t>
            </a:r>
            <a:r>
              <a:rPr lang="en-US" sz="2800" b="1" dirty="0" err="1" smtClean="0">
                <a:latin typeface="Andalus" pitchFamily="18" charset="-78"/>
                <a:cs typeface="Andalus" pitchFamily="18" charset="-78"/>
              </a:rPr>
              <a:t>so</a:t>
            </a:r>
            <a:r>
              <a:rPr lang="en-US" sz="2800" b="1" dirty="0" smtClean="0">
                <a:latin typeface="Andalus" pitchFamily="18" charset="-78"/>
                <a:cs typeface="Andalus" pitchFamily="18" charset="-78"/>
              </a:rPr>
              <a:t>.</a:t>
            </a:r>
            <a:endParaRPr lang="en-US" sz="2800" b="1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4" name="Rounded Rectangular Callout 3"/>
          <p:cNvSpPr/>
          <p:nvPr/>
        </p:nvSpPr>
        <p:spPr>
          <a:xfrm>
            <a:off x="2928257" y="2209800"/>
            <a:ext cx="4042229" cy="1073717"/>
          </a:xfrm>
          <a:prstGeom prst="wedgeRoundRectCallout">
            <a:avLst>
              <a:gd name="adj1" fmla="val 46391"/>
              <a:gd name="adj2" fmla="val -90413"/>
              <a:gd name="adj3" fmla="val 16667"/>
            </a:avLst>
          </a:prstGeom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Andalus" pitchFamily="18" charset="-78"/>
                <a:cs typeface="Andalus" pitchFamily="18" charset="-78"/>
              </a:rPr>
              <a:t>But why?</a:t>
            </a:r>
            <a:endParaRPr lang="en-US" sz="2800" b="1" dirty="0">
              <a:latin typeface="Andalus" pitchFamily="18" charset="-78"/>
              <a:cs typeface="Andalus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890546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8" r="6619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Rounded Rectangular Callout 2"/>
          <p:cNvSpPr/>
          <p:nvPr/>
        </p:nvSpPr>
        <p:spPr>
          <a:xfrm>
            <a:off x="3200400" y="0"/>
            <a:ext cx="4876800" cy="1100138"/>
          </a:xfrm>
          <a:prstGeom prst="wedgeRoundRectCallout">
            <a:avLst>
              <a:gd name="adj1" fmla="val -49268"/>
              <a:gd name="adj2" fmla="val 78338"/>
              <a:gd name="adj3" fmla="val 16667"/>
            </a:avLst>
          </a:prstGeom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Andalus" pitchFamily="18" charset="-78"/>
                <a:cs typeface="Andalus" pitchFamily="18" charset="-78"/>
              </a:rPr>
              <a:t>Don’t you follow the condition of our electricity?</a:t>
            </a:r>
            <a:endParaRPr lang="en-US" sz="2800" b="1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4" name="Rounded Rectangular Callout 3"/>
          <p:cNvSpPr/>
          <p:nvPr/>
        </p:nvSpPr>
        <p:spPr>
          <a:xfrm>
            <a:off x="3015343" y="2316673"/>
            <a:ext cx="3156857" cy="959927"/>
          </a:xfrm>
          <a:prstGeom prst="wedgeRoundRectCallout">
            <a:avLst>
              <a:gd name="adj1" fmla="val 52825"/>
              <a:gd name="adj2" fmla="val -84292"/>
              <a:gd name="adj3" fmla="val 16667"/>
            </a:avLst>
          </a:prstGeom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Andalus" pitchFamily="18" charset="-78"/>
                <a:cs typeface="Andalus" pitchFamily="18" charset="-78"/>
              </a:rPr>
              <a:t>Yes, but what is the problem?</a:t>
            </a:r>
            <a:endParaRPr lang="en-US" sz="2800" b="1" dirty="0">
              <a:latin typeface="Andalus" pitchFamily="18" charset="-78"/>
              <a:cs typeface="Andalus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23291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allAtOnce" animBg="1"/>
      <p:bldP spid="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1058</TotalTime>
  <Words>348</Words>
  <Application>Microsoft Office PowerPoint</Application>
  <PresentationFormat>On-screen Show (4:3)</PresentationFormat>
  <Paragraphs>65</Paragraphs>
  <Slides>23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ismail - [2010]</dc:creator>
  <cp:lastModifiedBy>ismail - [2010]</cp:lastModifiedBy>
  <cp:revision>116</cp:revision>
  <dcterms:created xsi:type="dcterms:W3CDTF">2014-01-18T17:09:26Z</dcterms:created>
  <dcterms:modified xsi:type="dcterms:W3CDTF">2014-06-15T12:49:04Z</dcterms:modified>
</cp:coreProperties>
</file>